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2" r:id="rId2"/>
    <p:sldId id="256" r:id="rId3"/>
    <p:sldId id="257" r:id="rId4"/>
    <p:sldId id="269" r:id="rId5"/>
    <p:sldId id="258" r:id="rId6"/>
    <p:sldId id="260" r:id="rId7"/>
    <p:sldId id="261" r:id="rId8"/>
    <p:sldId id="259" r:id="rId9"/>
    <p:sldId id="266" r:id="rId10"/>
    <p:sldId id="264" r:id="rId11"/>
    <p:sldId id="267" r:id="rId12"/>
    <p:sldId id="268" r:id="rId13"/>
    <p:sldId id="271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deficiencia de Fósforo en las plantas. </a:t>
            </a:r>
            <a:br>
              <a:rPr lang="es-ES" dirty="0"/>
            </a:br>
            <a:r>
              <a:rPr lang="es-ES" dirty="0"/>
              <a:t>Alteraciones fisiológicas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64150" y="3312790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b="1" dirty="0" err="1"/>
              <a:t>Autores</a:t>
            </a:r>
            <a:r>
              <a:rPr lang="en-US" b="1" dirty="0"/>
              <a:t>: Dr. Oswaldo Valdés </a:t>
            </a:r>
            <a:r>
              <a:rPr lang="en-US" b="1" dirty="0" err="1"/>
              <a:t>López</a:t>
            </a:r>
            <a:endParaRPr lang="en-US" b="1" dirty="0"/>
          </a:p>
          <a:p>
            <a:pPr algn="ctr"/>
            <a:r>
              <a:rPr lang="en-US" b="1" dirty="0"/>
              <a:t>		M. en C. </a:t>
            </a:r>
            <a:r>
              <a:rPr lang="en-US" b="1" dirty="0" err="1"/>
              <a:t>María</a:t>
            </a:r>
            <a:r>
              <a:rPr lang="en-US" b="1" dirty="0"/>
              <a:t> del Socorro Sánchez Correa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              </a:t>
            </a:r>
            <a:r>
              <a:rPr lang="en-US" b="1" dirty="0" err="1"/>
              <a:t>Proyecto</a:t>
            </a:r>
            <a:r>
              <a:rPr lang="en-US" b="1" dirty="0"/>
              <a:t> PAPIIT: IN213017</a:t>
            </a:r>
          </a:p>
        </p:txBody>
      </p:sp>
    </p:spTree>
    <p:extLst>
      <p:ext uri="{BB962C8B-B14F-4D97-AF65-F5344CB8AC3E}">
        <p14:creationId xmlns:p14="http://schemas.microsoft.com/office/powerpoint/2010/main" val="405647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889051"/>
          </a:xfrm>
        </p:spPr>
        <p:txBody>
          <a:bodyPr>
            <a:normAutofit/>
          </a:bodyPr>
          <a:lstStyle/>
          <a:p>
            <a:r>
              <a:rPr lang="es-ES" sz="4000" dirty="0">
                <a:solidFill>
                  <a:schemeClr val="tx1"/>
                </a:solidFill>
              </a:rPr>
              <a:t>deficiencia de Fósforo en las plantas.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2000" b="1" dirty="0"/>
              <a:t>Alteraciones fisiológicas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t="5764" r="2457" b="7016"/>
          <a:stretch/>
        </p:blipFill>
        <p:spPr>
          <a:xfrm>
            <a:off x="8124439" y="3085766"/>
            <a:ext cx="3581445" cy="328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00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C000"/>
                </a:solidFill>
              </a:rPr>
              <a:t>El fósforo en las plantas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89539" y="2180496"/>
            <a:ext cx="9226062" cy="4448904"/>
          </a:xfrm>
        </p:spPr>
        <p:txBody>
          <a:bodyPr>
            <a:normAutofit/>
          </a:bodyPr>
          <a:lstStyle/>
          <a:p>
            <a:r>
              <a:rPr lang="es-ES" sz="2000" dirty="0">
                <a:solidFill>
                  <a:schemeClr val="tx1"/>
                </a:solidFill>
              </a:rPr>
              <a:t>El fósforo (P) es un elemento presente en el suelo en una concentración promedio de 1µM, lo que excede aproximadamente 2000 veces la concentración presente dentro de las células vegetales. </a:t>
            </a:r>
          </a:p>
          <a:p>
            <a:endParaRPr lang="es-ES" sz="2000" dirty="0">
              <a:solidFill>
                <a:schemeClr val="tx1"/>
              </a:solidFill>
            </a:endParaRPr>
          </a:p>
          <a:p>
            <a:r>
              <a:rPr lang="es-ES" sz="2000" dirty="0">
                <a:solidFill>
                  <a:schemeClr val="tx1"/>
                </a:solidFill>
              </a:rPr>
              <a:t>En su mayoría, el P se encuentra combinado con hierro (Fe), aluminio (Al), calcio (Ca), Manganeso (Mn) o amonio (NH</a:t>
            </a:r>
            <a:r>
              <a:rPr lang="es-ES" sz="2000" baseline="-25000" dirty="0">
                <a:solidFill>
                  <a:schemeClr val="tx1"/>
                </a:solidFill>
              </a:rPr>
              <a:t>4</a:t>
            </a:r>
            <a:r>
              <a:rPr lang="es-ES" sz="2000" dirty="0">
                <a:solidFill>
                  <a:schemeClr val="tx1"/>
                </a:solidFill>
              </a:rPr>
              <a:t>) formando sales. </a:t>
            </a:r>
          </a:p>
          <a:p>
            <a:endParaRPr lang="es-ES" sz="2000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es-ES" sz="2000" dirty="0" err="1">
                <a:solidFill>
                  <a:schemeClr val="tx1"/>
                </a:solidFill>
              </a:rPr>
              <a:t>Shen</a:t>
            </a:r>
            <a:r>
              <a:rPr lang="es-ES" sz="2000" dirty="0">
                <a:solidFill>
                  <a:schemeClr val="tx1"/>
                </a:solidFill>
              </a:rPr>
              <a:t> </a:t>
            </a:r>
            <a:r>
              <a:rPr lang="es-ES" sz="2000" i="1" dirty="0">
                <a:solidFill>
                  <a:schemeClr val="tx1"/>
                </a:solidFill>
              </a:rPr>
              <a:t>et al</a:t>
            </a:r>
            <a:r>
              <a:rPr lang="es-ES" sz="2000" dirty="0">
                <a:solidFill>
                  <a:schemeClr val="tx1"/>
                </a:solidFill>
              </a:rPr>
              <a:t>., 2011</a:t>
            </a:r>
          </a:p>
        </p:txBody>
      </p:sp>
    </p:spTree>
    <p:extLst>
      <p:ext uri="{BB962C8B-B14F-4D97-AF65-F5344CB8AC3E}">
        <p14:creationId xmlns:p14="http://schemas.microsoft.com/office/powerpoint/2010/main" val="83409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42646" y="2180496"/>
            <a:ext cx="9261231" cy="3678303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La mayor parte del P se encuentra en formas insolubles y por lo tanto no asimilables para los vegetales.  Las plantas sólo pueden absorber el P en forma de iones </a:t>
            </a:r>
            <a:r>
              <a:rPr lang="es-ES" dirty="0" err="1">
                <a:solidFill>
                  <a:schemeClr val="tx1"/>
                </a:solidFill>
              </a:rPr>
              <a:t>ortofosfato</a:t>
            </a:r>
            <a:r>
              <a:rPr lang="es-ES" dirty="0">
                <a:solidFill>
                  <a:schemeClr val="tx1"/>
                </a:solidFill>
              </a:rPr>
              <a:t> primario (H</a:t>
            </a:r>
            <a:r>
              <a:rPr lang="es-ES" baseline="-25000" dirty="0">
                <a:solidFill>
                  <a:schemeClr val="tx1"/>
                </a:solidFill>
              </a:rPr>
              <a:t>2</a:t>
            </a:r>
            <a:r>
              <a:rPr lang="es-ES" dirty="0">
                <a:solidFill>
                  <a:schemeClr val="tx1"/>
                </a:solidFill>
              </a:rPr>
              <a:t>PO</a:t>
            </a:r>
            <a:r>
              <a:rPr lang="es-ES" baseline="-25000" dirty="0">
                <a:solidFill>
                  <a:schemeClr val="tx1"/>
                </a:solidFill>
              </a:rPr>
              <a:t>4</a:t>
            </a:r>
            <a:r>
              <a:rPr lang="es-ES" baseline="30000" dirty="0">
                <a:solidFill>
                  <a:schemeClr val="tx1"/>
                </a:solidFill>
              </a:rPr>
              <a:t>-</a:t>
            </a:r>
            <a:r>
              <a:rPr lang="es-ES" dirty="0">
                <a:solidFill>
                  <a:schemeClr val="tx1"/>
                </a:solidFill>
              </a:rPr>
              <a:t>) o secundario (HPO</a:t>
            </a:r>
            <a:r>
              <a:rPr lang="es-ES" baseline="-25000" dirty="0">
                <a:solidFill>
                  <a:schemeClr val="tx1"/>
                </a:solidFill>
              </a:rPr>
              <a:t>4</a:t>
            </a:r>
            <a:r>
              <a:rPr lang="es-ES" baseline="30000" dirty="0">
                <a:solidFill>
                  <a:schemeClr val="tx1"/>
                </a:solidFill>
              </a:rPr>
              <a:t>=</a:t>
            </a:r>
            <a:r>
              <a:rPr lang="es-ES" dirty="0">
                <a:solidFill>
                  <a:schemeClr val="tx1"/>
                </a:solidFill>
              </a:rPr>
              <a:t>).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r>
              <a:rPr lang="es-ES" dirty="0">
                <a:solidFill>
                  <a:schemeClr val="tx1"/>
                </a:solidFill>
              </a:rPr>
              <a:t>El P es uno de los principales macro nutrimentos.  Tiene un papel central en prácticamente todas sus vías metabólicas, desde la fotosíntesis, glucólisis o cadena respiratoria, hasta la formación de membranas o la síntesis de ácidos nucleicos. Se considera esencial porque ningún otro elemento puede sustituir el papel que tiene en las células.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es-ES" dirty="0">
                <a:solidFill>
                  <a:schemeClr val="tx1"/>
                </a:solidFill>
              </a:rPr>
              <a:t>Moreno, 2007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C000"/>
                </a:solidFill>
              </a:rPr>
              <a:t>El fósforo en las plantas</a:t>
            </a:r>
          </a:p>
        </p:txBody>
      </p:sp>
    </p:spTree>
    <p:extLst>
      <p:ext uri="{BB962C8B-B14F-4D97-AF65-F5344CB8AC3E}">
        <p14:creationId xmlns:p14="http://schemas.microsoft.com/office/powerpoint/2010/main" val="2198268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sz="half" idx="2"/>
          </p:nvPr>
        </p:nvSpPr>
        <p:spPr>
          <a:xfrm>
            <a:off x="757520" y="5262296"/>
            <a:ext cx="10853291" cy="923351"/>
          </a:xfrm>
        </p:spPr>
        <p:txBody>
          <a:bodyPr>
            <a:noAutofit/>
          </a:bodyPr>
          <a:lstStyle/>
          <a:p>
            <a:r>
              <a:rPr lang="es-ES" sz="2000" dirty="0">
                <a:solidFill>
                  <a:srgbClr val="FFC000"/>
                </a:solidFill>
              </a:rPr>
              <a:t>El P e encuentra formando una mezcla de iones </a:t>
            </a:r>
            <a:r>
              <a:rPr lang="es-ES" sz="2000" dirty="0" err="1">
                <a:solidFill>
                  <a:srgbClr val="FFC000"/>
                </a:solidFill>
              </a:rPr>
              <a:t>ortofosfato</a:t>
            </a:r>
            <a:r>
              <a:rPr lang="es-ES" sz="2000" dirty="0">
                <a:solidFill>
                  <a:srgbClr val="FFC000"/>
                </a:solidFill>
              </a:rPr>
              <a:t> primario y secundario, a la cual suele darse el nombre de Pi. El pirofosfato (</a:t>
            </a:r>
            <a:r>
              <a:rPr lang="es-ES" sz="2000" dirty="0" err="1">
                <a:solidFill>
                  <a:srgbClr val="FFC000"/>
                </a:solidFill>
              </a:rPr>
              <a:t>PPi</a:t>
            </a:r>
            <a:r>
              <a:rPr lang="es-ES" sz="2000" dirty="0">
                <a:solidFill>
                  <a:srgbClr val="FFC000"/>
                </a:solidFill>
              </a:rPr>
              <a:t>) se encuentra almacenado en la vacuola y es producido por diferentes reacciones anabólicas y del metabolismo secundario (</a:t>
            </a:r>
            <a:r>
              <a:rPr lang="es-ES" sz="2000" dirty="0" err="1">
                <a:solidFill>
                  <a:srgbClr val="FFC000"/>
                </a:solidFill>
              </a:rPr>
              <a:t>Vance</a:t>
            </a:r>
            <a:r>
              <a:rPr lang="es-ES" sz="2000" dirty="0">
                <a:solidFill>
                  <a:srgbClr val="FFC000"/>
                </a:solidFill>
              </a:rPr>
              <a:t> </a:t>
            </a:r>
            <a:r>
              <a:rPr lang="es-ES" sz="2000" i="1" dirty="0">
                <a:solidFill>
                  <a:srgbClr val="FFC000"/>
                </a:solidFill>
              </a:rPr>
              <a:t>et al</a:t>
            </a:r>
            <a:r>
              <a:rPr lang="es-ES" sz="2000" dirty="0">
                <a:solidFill>
                  <a:srgbClr val="FFC000"/>
                </a:solidFill>
              </a:rPr>
              <a:t>., 2003).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403412" y="3851571"/>
            <a:ext cx="31869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dirty="0" err="1">
                <a:cs typeface="Times New Roman" panose="02020603050405020304" pitchFamily="18" charset="0"/>
              </a:rPr>
              <a:t>Ortofosfato</a:t>
            </a:r>
            <a:r>
              <a:rPr lang="es-ES" sz="2600" dirty="0">
                <a:cs typeface="Times New Roman" panose="02020603050405020304" pitchFamily="18" charset="0"/>
              </a:rPr>
              <a:t> primario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818961" y="3820794"/>
            <a:ext cx="3630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/>
              <a:t>Ortofosfato</a:t>
            </a:r>
            <a:r>
              <a:rPr lang="es-ES" sz="2800" dirty="0"/>
              <a:t> secundario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122022" y="3820794"/>
            <a:ext cx="395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Pirofosfato inorgánico </a:t>
            </a:r>
            <a:r>
              <a:rPr lang="es-ES" sz="2800" dirty="0" err="1"/>
              <a:t>PPi</a:t>
            </a:r>
            <a:endParaRPr lang="es-ES" sz="2800" dirty="0"/>
          </a:p>
        </p:txBody>
      </p:sp>
      <p:sp>
        <p:nvSpPr>
          <p:cNvPr id="8" name="CuadroTexto 7"/>
          <p:cNvSpPr txBox="1"/>
          <p:nvPr/>
        </p:nvSpPr>
        <p:spPr>
          <a:xfrm>
            <a:off x="8296838" y="1250575"/>
            <a:ext cx="299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Enlace </a:t>
            </a:r>
            <a:r>
              <a:rPr lang="es-ES" sz="2400" dirty="0" err="1"/>
              <a:t>fosfoanhídrido</a:t>
            </a:r>
            <a:endParaRPr lang="es-ES" sz="24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t="19909" b="19430"/>
          <a:stretch/>
        </p:blipFill>
        <p:spPr>
          <a:xfrm>
            <a:off x="757520" y="1810251"/>
            <a:ext cx="11183466" cy="190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21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C000"/>
                </a:solidFill>
              </a:rPr>
              <a:t>Absorción del fósforo en las plantas</a:t>
            </a:r>
          </a:p>
        </p:txBody>
      </p:sp>
      <p:sp>
        <p:nvSpPr>
          <p:cNvPr id="8" name="Marcador de contenido 7"/>
          <p:cNvSpPr>
            <a:spLocks noGrp="1"/>
          </p:cNvSpPr>
          <p:nvPr>
            <p:ph sz="half" idx="2"/>
          </p:nvPr>
        </p:nvSpPr>
        <p:spPr>
          <a:xfrm>
            <a:off x="6129802" y="2122496"/>
            <a:ext cx="5604998" cy="4587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000" dirty="0">
                <a:solidFill>
                  <a:schemeClr val="tx1"/>
                </a:solidFill>
              </a:rPr>
              <a:t>El Pi es absorbido a través de las membranas de los  pelos radicales.  Solo una pequeña cantidad del fósforo, generalmente proveniente de la materia orgánica, es soluble y está disponible para su captación.</a:t>
            </a:r>
          </a:p>
          <a:p>
            <a:pPr marL="0" indent="0">
              <a:buNone/>
            </a:pPr>
            <a:r>
              <a:rPr lang="es-ES" sz="2000" dirty="0">
                <a:solidFill>
                  <a:schemeClr val="tx1"/>
                </a:solidFill>
              </a:rPr>
              <a:t>Cuando se agota el fósforo soluble en la solución del suelo se dice que la planta entra en inanición o deficiencia de Pi. </a:t>
            </a:r>
          </a:p>
          <a:p>
            <a:pPr marL="0" indent="0">
              <a:buNone/>
            </a:pPr>
            <a:r>
              <a:rPr lang="es-ES" sz="2000" dirty="0">
                <a:solidFill>
                  <a:schemeClr val="tx1"/>
                </a:solidFill>
              </a:rPr>
              <a:t>Se estima que del 30 al 40% de los suelos arables del planeta presentan deficiencia de Pi.</a:t>
            </a:r>
          </a:p>
          <a:p>
            <a:pPr marL="0" indent="0">
              <a:buNone/>
            </a:pPr>
            <a:endParaRPr lang="es-ES" sz="2000" dirty="0">
              <a:solidFill>
                <a:schemeClr val="tx1"/>
              </a:solidFill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D41EEA12-5C49-6E49-91C2-E2A1583A7E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4238" y="1899139"/>
            <a:ext cx="5551268" cy="4916112"/>
          </a:xfrm>
        </p:spPr>
      </p:pic>
      <p:sp>
        <p:nvSpPr>
          <p:cNvPr id="2" name="CuadroTexto 1"/>
          <p:cNvSpPr txBox="1"/>
          <p:nvPr/>
        </p:nvSpPr>
        <p:spPr>
          <a:xfrm>
            <a:off x="464238" y="6457852"/>
            <a:ext cx="5551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Pelos radicales de </a:t>
            </a:r>
            <a:r>
              <a:rPr lang="es-ES" sz="1400" i="1" dirty="0" err="1">
                <a:solidFill>
                  <a:schemeClr val="bg1"/>
                </a:solidFill>
                <a:latin typeface="Bahnschrift Condensed" panose="020B0502040204020203" pitchFamily="34" charset="0"/>
              </a:rPr>
              <a:t>Phaseolus</a:t>
            </a:r>
            <a:r>
              <a:rPr lang="es-ES" sz="1400" i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 </a:t>
            </a:r>
            <a:r>
              <a:rPr lang="es-ES" sz="1400" i="1" dirty="0" err="1">
                <a:solidFill>
                  <a:schemeClr val="bg1"/>
                </a:solidFill>
                <a:latin typeface="Bahnschrift Condensed" panose="020B0502040204020203" pitchFamily="34" charset="0"/>
              </a:rPr>
              <a:t>vulgaris</a:t>
            </a:r>
            <a:r>
              <a:rPr lang="es-ES" sz="14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 (frijol común). Tinción con azul de metileno 0.001%.</a:t>
            </a:r>
          </a:p>
        </p:txBody>
      </p:sp>
    </p:spTree>
    <p:extLst>
      <p:ext uri="{BB962C8B-B14F-4D97-AF65-F5344CB8AC3E}">
        <p14:creationId xmlns:p14="http://schemas.microsoft.com/office/powerpoint/2010/main" val="2323749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C000"/>
                </a:solidFill>
              </a:rPr>
              <a:t>Deficiencia de fósforo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1277814" y="2228003"/>
            <a:ext cx="9132278" cy="4361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>
                <a:solidFill>
                  <a:schemeClr val="tx1"/>
                </a:solidFill>
              </a:rPr>
              <a:t>Es difícil detectar la deficiencia del Pi en campo, suele evidenciarse con el desarrollo deficiente de los cultivos o la disminución en su productividad.</a:t>
            </a:r>
          </a:p>
          <a:p>
            <a:pPr marL="0" indent="0">
              <a:buNone/>
            </a:pPr>
            <a:r>
              <a:rPr lang="es-ES" sz="2000" dirty="0">
                <a:solidFill>
                  <a:schemeClr val="tx1"/>
                </a:solidFill>
              </a:rPr>
              <a:t>Las alteraciones fisiológicas que pueden presentarse son: </a:t>
            </a:r>
          </a:p>
          <a:p>
            <a:pPr marL="0" indent="0">
              <a:buNone/>
            </a:pPr>
            <a:endParaRPr lang="es-ES" sz="2000" dirty="0">
              <a:solidFill>
                <a:schemeClr val="tx1"/>
              </a:solidFill>
            </a:endParaRPr>
          </a:p>
          <a:p>
            <a:r>
              <a:rPr lang="es-ES" sz="2000" dirty="0">
                <a:solidFill>
                  <a:schemeClr val="tx1"/>
                </a:solidFill>
              </a:rPr>
              <a:t>Disminución en el crecimiento de la planta</a:t>
            </a:r>
          </a:p>
          <a:p>
            <a:r>
              <a:rPr lang="es-ES" sz="2000" dirty="0">
                <a:solidFill>
                  <a:schemeClr val="tx1"/>
                </a:solidFill>
              </a:rPr>
              <a:t>Disminución de la longitud de las raíces </a:t>
            </a:r>
          </a:p>
          <a:p>
            <a:r>
              <a:rPr lang="es-ES" sz="2000" dirty="0">
                <a:solidFill>
                  <a:schemeClr val="tx1"/>
                </a:solidFill>
              </a:rPr>
              <a:t>Pigmentación excesiva</a:t>
            </a:r>
          </a:p>
          <a:p>
            <a:r>
              <a:rPr lang="es-ES" sz="2000" dirty="0">
                <a:solidFill>
                  <a:schemeClr val="tx1"/>
                </a:solidFill>
              </a:rPr>
              <a:t>Senescencia temprana de las hojas</a:t>
            </a:r>
          </a:p>
          <a:p>
            <a:r>
              <a:rPr lang="es-ES" sz="2000" dirty="0">
                <a:solidFill>
                  <a:schemeClr val="tx1"/>
                </a:solidFill>
              </a:rPr>
              <a:t>Floración tardía.</a:t>
            </a:r>
          </a:p>
        </p:txBody>
      </p:sp>
    </p:spTree>
    <p:extLst>
      <p:ext uri="{BB962C8B-B14F-4D97-AF65-F5344CB8AC3E}">
        <p14:creationId xmlns:p14="http://schemas.microsoft.com/office/powerpoint/2010/main" val="1673916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C000"/>
                </a:solidFill>
              </a:rPr>
              <a:t>Alteraciones en el crecimiento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4324" y="5424769"/>
            <a:ext cx="10758076" cy="118636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2000" dirty="0">
                <a:solidFill>
                  <a:schemeClr val="tx1"/>
                </a:solidFill>
              </a:rPr>
              <a:t>Uno de los efectos más evidentes en las plantas que crecen en deficiencia de Pi es la reducción en el crecimiento, el tamaño y vigor que alcanzan es menor en comparación con las que se desarrollan en condiciones óptimas. En la imagen se presentan plantas de </a:t>
            </a:r>
            <a:r>
              <a:rPr lang="es-ES" sz="2000" i="1" dirty="0">
                <a:solidFill>
                  <a:schemeClr val="tx1"/>
                </a:solidFill>
              </a:rPr>
              <a:t>Zea </a:t>
            </a:r>
            <a:r>
              <a:rPr lang="es-ES" sz="2000" i="1" dirty="0" err="1">
                <a:solidFill>
                  <a:schemeClr val="tx1"/>
                </a:solidFill>
              </a:rPr>
              <a:t>mays</a:t>
            </a:r>
            <a:r>
              <a:rPr lang="es-ES" sz="2000" dirty="0">
                <a:solidFill>
                  <a:schemeClr val="tx1"/>
                </a:solidFill>
              </a:rPr>
              <a:t> de 20 días después de la siembra, creciendo en deficiencia (izquierda) y en condiciones óptimas de Pi (derecha).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11672D9-4D95-2446-8030-B2728C3BD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13" y="1875997"/>
            <a:ext cx="9449310" cy="313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06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A28AC4B-805D-4091-A648-61572081C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373A6F-2E1F-4613-8E1D-D68057D29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>
                <a:solidFill>
                  <a:srgbClr val="FFC000"/>
                </a:solidFill>
              </a:rPr>
              <a:t>Crecimiento</a:t>
            </a:r>
            <a:r>
              <a:rPr lang="en-US" dirty="0">
                <a:solidFill>
                  <a:srgbClr val="FFC000"/>
                </a:solidFill>
              </a:rPr>
              <a:t> radical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01255" y="1964168"/>
            <a:ext cx="3409782" cy="3651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>
                <a:solidFill>
                  <a:schemeClr val="accent3"/>
                </a:solidFill>
              </a:rPr>
              <a:t>En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deficiencia</a:t>
            </a:r>
            <a:r>
              <a:rPr lang="en-US" sz="2000" dirty="0">
                <a:solidFill>
                  <a:schemeClr val="accent3"/>
                </a:solidFill>
              </a:rPr>
              <a:t> de Pi, las </a:t>
            </a:r>
            <a:r>
              <a:rPr lang="en-US" sz="2000" dirty="0" err="1">
                <a:solidFill>
                  <a:schemeClr val="accent3"/>
                </a:solidFill>
              </a:rPr>
              <a:t>raíces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suelen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ser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más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cortas</a:t>
            </a:r>
            <a:r>
              <a:rPr lang="en-US" sz="2000" dirty="0">
                <a:solidFill>
                  <a:schemeClr val="accent3"/>
                </a:solidFill>
              </a:rPr>
              <a:t>, con </a:t>
            </a:r>
            <a:r>
              <a:rPr lang="en-US" sz="2000" dirty="0" err="1">
                <a:solidFill>
                  <a:schemeClr val="accent3"/>
                </a:solidFill>
              </a:rPr>
              <a:t>pelos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radicales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más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numerosos</a:t>
            </a:r>
            <a:r>
              <a:rPr lang="en-US" sz="2000" dirty="0">
                <a:solidFill>
                  <a:schemeClr val="accent3"/>
                </a:solidFill>
              </a:rPr>
              <a:t> y largos, </a:t>
            </a:r>
            <a:r>
              <a:rPr lang="en-US" sz="2000" dirty="0" err="1">
                <a:solidFill>
                  <a:schemeClr val="accent3"/>
                </a:solidFill>
              </a:rPr>
              <a:t>también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desarrollan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más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raíces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secundarias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aunque</a:t>
            </a:r>
            <a:r>
              <a:rPr lang="en-US" sz="2000" dirty="0">
                <a:solidFill>
                  <a:schemeClr val="accent3"/>
                </a:solidFill>
              </a:rPr>
              <a:t> de </a:t>
            </a:r>
            <a:r>
              <a:rPr lang="en-US" sz="2000" dirty="0" err="1">
                <a:solidFill>
                  <a:schemeClr val="accent3"/>
                </a:solidFill>
              </a:rPr>
              <a:t>menor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longitud</a:t>
            </a:r>
            <a:r>
              <a:rPr lang="en-US" sz="2000" dirty="0">
                <a:solidFill>
                  <a:schemeClr val="accent3"/>
                </a:solidFill>
              </a:rPr>
              <a:t> (</a:t>
            </a:r>
            <a:r>
              <a:rPr lang="en-US" sz="2000" dirty="0" err="1">
                <a:solidFill>
                  <a:schemeClr val="accent3"/>
                </a:solidFill>
              </a:rPr>
              <a:t>izquierda</a:t>
            </a:r>
            <a:r>
              <a:rPr lang="en-US" sz="2000" dirty="0">
                <a:solidFill>
                  <a:schemeClr val="accent3"/>
                </a:solidFill>
              </a:rPr>
              <a:t>). Las </a:t>
            </a:r>
            <a:r>
              <a:rPr lang="en-US" sz="2000" dirty="0" err="1">
                <a:solidFill>
                  <a:schemeClr val="accent3"/>
                </a:solidFill>
              </a:rPr>
              <a:t>raíces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crecen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más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largas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en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condiciones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óptimas</a:t>
            </a:r>
            <a:r>
              <a:rPr lang="en-US" sz="2000" dirty="0">
                <a:solidFill>
                  <a:schemeClr val="accent3"/>
                </a:solidFill>
              </a:rPr>
              <a:t> de Pi (</a:t>
            </a:r>
            <a:r>
              <a:rPr lang="en-US" sz="2000" dirty="0" err="1">
                <a:solidFill>
                  <a:schemeClr val="accent3"/>
                </a:solidFill>
              </a:rPr>
              <a:t>derecha</a:t>
            </a:r>
            <a:r>
              <a:rPr lang="en-US" sz="2000" dirty="0">
                <a:solidFill>
                  <a:schemeClr val="accent3"/>
                </a:solidFill>
              </a:rPr>
              <a:t>). </a:t>
            </a:r>
            <a:r>
              <a:rPr lang="en-US" sz="2000" dirty="0" err="1">
                <a:solidFill>
                  <a:schemeClr val="accent3"/>
                </a:solidFill>
              </a:rPr>
              <a:t>Plantas</a:t>
            </a:r>
            <a:r>
              <a:rPr lang="en-US" sz="2000" dirty="0">
                <a:solidFill>
                  <a:schemeClr val="accent3"/>
                </a:solidFill>
              </a:rPr>
              <a:t> de frijol de 20 </a:t>
            </a:r>
            <a:r>
              <a:rPr lang="en-US" sz="2000" dirty="0" err="1">
                <a:solidFill>
                  <a:schemeClr val="accent3"/>
                </a:solidFill>
              </a:rPr>
              <a:t>días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después</a:t>
            </a:r>
            <a:r>
              <a:rPr lang="en-US" sz="2000" dirty="0">
                <a:solidFill>
                  <a:schemeClr val="accent3"/>
                </a:solidFill>
              </a:rPr>
              <a:t> de la </a:t>
            </a:r>
            <a:r>
              <a:rPr lang="en-US" sz="2000" dirty="0" err="1">
                <a:solidFill>
                  <a:schemeClr val="accent3"/>
                </a:solidFill>
              </a:rPr>
              <a:t>siembra</a:t>
            </a:r>
            <a:r>
              <a:rPr lang="en-US" sz="2000" dirty="0">
                <a:solidFill>
                  <a:schemeClr val="accent3"/>
                </a:solidFill>
              </a:rPr>
              <a:t>. </a:t>
            </a: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4470482C-A443-CC4B-8CF3-8075516377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9885" y="614404"/>
            <a:ext cx="7505585" cy="562918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6D733BE-061E-4600-B6A3-62A68EF2C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0070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57847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C000"/>
                </a:solidFill>
              </a:rPr>
              <a:t>Pigmentación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7376159" y="2286618"/>
            <a:ext cx="4112454" cy="36330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>
                <a:solidFill>
                  <a:schemeClr val="tx1"/>
                </a:solidFill>
              </a:rPr>
              <a:t>Como respuesta a la deficiencia de Pi, algunas especies de plantas activan vías metabólicas secundarias. Los productos de estas vías pueden ser flavonoides, alcaloides o pigmentos como antocianinas (</a:t>
            </a:r>
            <a:r>
              <a:rPr lang="es-ES" sz="2000" dirty="0" err="1">
                <a:solidFill>
                  <a:schemeClr val="tx1"/>
                </a:solidFill>
              </a:rPr>
              <a:t>Plaxton</a:t>
            </a:r>
            <a:r>
              <a:rPr lang="es-ES" sz="2000" dirty="0">
                <a:solidFill>
                  <a:schemeClr val="tx1"/>
                </a:solidFill>
              </a:rPr>
              <a:t> et al., 2011), es la razón por la que algunas especies, como el maíz, desarrollan coloración púrpura en sus hojas. En la imagen se observan plantas de 15 días posteriores a la siembra.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6F7E97C-CF29-214D-A334-04A692015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73" y="1938505"/>
            <a:ext cx="6409268" cy="480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67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C000"/>
                </a:solidFill>
              </a:rPr>
              <a:t>pigmentación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178423" y="5056094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- P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581194" y="2180496"/>
            <a:ext cx="3510160" cy="36783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>
                <a:solidFill>
                  <a:schemeClr val="tx1"/>
                </a:solidFill>
              </a:rPr>
              <a:t>En algunas especies, como el frijol, las hojas desarrollan coloraciones verde oscuro, aparentemente debido al cambio en la estructura de las membranas </a:t>
            </a:r>
            <a:r>
              <a:rPr lang="es-ES" sz="2000" dirty="0" err="1">
                <a:solidFill>
                  <a:schemeClr val="tx1"/>
                </a:solidFill>
              </a:rPr>
              <a:t>tilacoidales</a:t>
            </a:r>
            <a:r>
              <a:rPr lang="es-ES" sz="2000" dirty="0">
                <a:solidFill>
                  <a:schemeClr val="tx1"/>
                </a:solidFill>
              </a:rPr>
              <a:t> de los cloroplastos (</a:t>
            </a:r>
            <a:r>
              <a:rPr lang="es-ES" sz="2000" dirty="0" err="1">
                <a:solidFill>
                  <a:schemeClr val="tx1"/>
                </a:solidFill>
              </a:rPr>
              <a:t>Vance</a:t>
            </a:r>
            <a:r>
              <a:rPr lang="es-ES" sz="2000" dirty="0">
                <a:solidFill>
                  <a:schemeClr val="tx1"/>
                </a:solidFill>
              </a:rPr>
              <a:t> et al., 2002).  En la imagen se muestran plantas de frijol de 20 días después de la germinación.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0DBCB0D3-A225-0642-92AA-52682AB95269}"/>
              </a:ext>
            </a:extLst>
          </p:cNvPr>
          <p:cNvGrpSpPr/>
          <p:nvPr/>
        </p:nvGrpSpPr>
        <p:grpSpPr>
          <a:xfrm>
            <a:off x="4276578" y="1994375"/>
            <a:ext cx="7457375" cy="4259280"/>
            <a:chOff x="4618307" y="1994375"/>
            <a:chExt cx="7115646" cy="3899992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8812ADD6-9253-2B4F-BD9E-3FA69341BE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8893"/>
            <a:stretch/>
          </p:blipFill>
          <p:spPr>
            <a:xfrm>
              <a:off x="4618307" y="1994375"/>
              <a:ext cx="7115646" cy="3899992"/>
            </a:xfrm>
            <a:prstGeom prst="rect">
              <a:avLst/>
            </a:prstGeom>
          </p:spPr>
        </p:pic>
        <p:sp>
          <p:nvSpPr>
            <p:cNvPr id="4" name="CuadroTexto 3"/>
            <p:cNvSpPr txBox="1"/>
            <p:nvPr/>
          </p:nvSpPr>
          <p:spPr>
            <a:xfrm>
              <a:off x="10911152" y="5240759"/>
              <a:ext cx="54213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200" b="1" dirty="0">
                  <a:solidFill>
                    <a:schemeClr val="bg1"/>
                  </a:solidFill>
                </a:rPr>
                <a:t>- P</a:t>
              </a: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4834024" y="5240760"/>
              <a:ext cx="61266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200" b="1" dirty="0">
                  <a:solidFill>
                    <a:schemeClr val="bg1"/>
                  </a:solidFill>
                </a:rPr>
                <a:t>+ 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7672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C000"/>
                </a:solidFill>
              </a:rPr>
              <a:t>Floración y senescencia foliar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3" y="2180496"/>
            <a:ext cx="3538862" cy="4232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>
                <a:solidFill>
                  <a:schemeClr val="tx1"/>
                </a:solidFill>
              </a:rPr>
              <a:t>En condiciones de deficiencia de Pi se retrasa o incluso se inhibe la formación de flores.  Asimismo, las hojas se marchitan y </a:t>
            </a:r>
            <a:r>
              <a:rPr lang="es-ES" dirty="0" err="1">
                <a:solidFill>
                  <a:schemeClr val="tx1"/>
                </a:solidFill>
              </a:rPr>
              <a:t>senescen</a:t>
            </a:r>
            <a:r>
              <a:rPr lang="es-ES" dirty="0">
                <a:solidFill>
                  <a:schemeClr val="tx1"/>
                </a:solidFill>
              </a:rPr>
              <a:t> en tiempos más cortos. En la imagen se presentan plantas de frijol de 25 días después de la germinación. En deficiencia, la planta carece de flores y sus hojas comienzan a marchitarse (izquierda), mientras que en condiciones óptimas las plantas de esta edad desarrollan flores y mantienen sus hojas (derecha).</a:t>
            </a: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04100D20-0590-9146-BFDF-21596B85B655}"/>
              </a:ext>
            </a:extLst>
          </p:cNvPr>
          <p:cNvGrpSpPr/>
          <p:nvPr/>
        </p:nvGrpSpPr>
        <p:grpSpPr>
          <a:xfrm>
            <a:off x="4863525" y="1882589"/>
            <a:ext cx="6858000" cy="4881282"/>
            <a:chOff x="4863525" y="1882589"/>
            <a:chExt cx="6858000" cy="4881282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618"/>
            <a:stretch/>
          </p:blipFill>
          <p:spPr>
            <a:xfrm rot="5400000" flipV="1">
              <a:off x="5851884" y="894230"/>
              <a:ext cx="4881282" cy="6858000"/>
            </a:xfrm>
            <a:prstGeom prst="rect">
              <a:avLst/>
            </a:prstGeom>
            <a:ln w="38100">
              <a:solidFill>
                <a:schemeClr val="accent1"/>
              </a:solidFill>
              <a:miter lim="800000"/>
            </a:ln>
          </p:spPr>
        </p:pic>
        <p:sp>
          <p:nvSpPr>
            <p:cNvPr id="5" name="CuadroTexto 4"/>
            <p:cNvSpPr txBox="1"/>
            <p:nvPr/>
          </p:nvSpPr>
          <p:spPr>
            <a:xfrm>
              <a:off x="5150225" y="6275656"/>
              <a:ext cx="54213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200" b="1" dirty="0">
                  <a:solidFill>
                    <a:schemeClr val="bg1"/>
                  </a:solidFill>
                </a:rPr>
                <a:t>- P</a:t>
              </a: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0815920" y="6280139"/>
              <a:ext cx="61266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200" b="1" dirty="0">
                  <a:solidFill>
                    <a:schemeClr val="bg1"/>
                  </a:solidFill>
                </a:rPr>
                <a:t>+ P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AF51AF3D-D94E-9748-9FF6-6A7303BF2CDD}"/>
                </a:ext>
              </a:extLst>
            </p:cNvPr>
            <p:cNvSpPr txBox="1"/>
            <p:nvPr/>
          </p:nvSpPr>
          <p:spPr>
            <a:xfrm>
              <a:off x="5023945" y="2312338"/>
              <a:ext cx="24978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>
                  <a:solidFill>
                    <a:schemeClr val="bg1"/>
                  </a:solidFill>
                </a:rPr>
                <a:t>Plantas de la misma edad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E37589FA-07FF-E844-B261-44A87424140A}"/>
                </a:ext>
              </a:extLst>
            </p:cNvPr>
            <p:cNvSpPr txBox="1"/>
            <p:nvPr/>
          </p:nvSpPr>
          <p:spPr>
            <a:xfrm>
              <a:off x="9837682" y="5786512"/>
              <a:ext cx="7571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>
                  <a:solidFill>
                    <a:schemeClr val="bg1"/>
                  </a:solidFill>
                </a:rPr>
                <a:t>Flores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68E467B9-6535-5144-A2E4-6C99F6E8C7B8}"/>
                </a:ext>
              </a:extLst>
            </p:cNvPr>
            <p:cNvSpPr txBox="1"/>
            <p:nvPr/>
          </p:nvSpPr>
          <p:spPr>
            <a:xfrm>
              <a:off x="7189545" y="5858799"/>
              <a:ext cx="13003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>
                  <a:solidFill>
                    <a:schemeClr val="bg1"/>
                  </a:solidFill>
                </a:rPr>
                <a:t>Hojas </a:t>
              </a:r>
            </a:p>
            <a:p>
              <a:r>
                <a:rPr lang="es-MX" dirty="0">
                  <a:solidFill>
                    <a:schemeClr val="bg1"/>
                  </a:solidFill>
                </a:rPr>
                <a:t>senescentes</a:t>
              </a:r>
            </a:p>
          </p:txBody>
        </p: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B2CDB077-934F-174D-8E1F-7E07F7CD3FD7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 flipV="1">
              <a:off x="6863255" y="5549462"/>
              <a:ext cx="326290" cy="632503"/>
            </a:xfrm>
            <a:prstGeom prst="line">
              <a:avLst/>
            </a:prstGeom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49B4E3C0-FEEF-4A46-8FFF-32B874AE9AD6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 flipV="1">
              <a:off x="6421821" y="5665076"/>
              <a:ext cx="767724" cy="516889"/>
            </a:xfrm>
            <a:prstGeom prst="line">
              <a:avLst/>
            </a:prstGeom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2C0C040B-37B4-694B-9033-509EE12B3A17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 flipV="1">
              <a:off x="9274345" y="5665076"/>
              <a:ext cx="563337" cy="306102"/>
            </a:xfrm>
            <a:prstGeom prst="line">
              <a:avLst/>
            </a:prstGeom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3CD0DAA2-B9A9-4D45-86B7-D353CCFCC376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 flipV="1">
              <a:off x="9274345" y="5339255"/>
              <a:ext cx="563337" cy="631923"/>
            </a:xfrm>
            <a:prstGeom prst="line">
              <a:avLst/>
            </a:prstGeom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572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rgbClr val="FFC000"/>
                </a:solidFill>
              </a:rPr>
              <a:t>Alteraciones fisiológicas causadas por la deficiencia de fósforo en las plantas</a:t>
            </a: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3" r="5682"/>
          <a:stretch/>
        </p:blipFill>
        <p:spPr>
          <a:xfrm>
            <a:off x="124342" y="2400493"/>
            <a:ext cx="5468232" cy="3636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9" name="Grupo 8"/>
          <p:cNvGrpSpPr/>
          <p:nvPr/>
        </p:nvGrpSpPr>
        <p:grpSpPr>
          <a:xfrm>
            <a:off x="6092382" y="1936162"/>
            <a:ext cx="5103153" cy="842210"/>
            <a:chOff x="2525299" y="300731"/>
            <a:chExt cx="2813362" cy="1079157"/>
          </a:xfrm>
        </p:grpSpPr>
        <p:sp>
          <p:nvSpPr>
            <p:cNvPr id="10" name="Rectángulo redondeado 9"/>
            <p:cNvSpPr/>
            <p:nvPr/>
          </p:nvSpPr>
          <p:spPr>
            <a:xfrm>
              <a:off x="2525299" y="300731"/>
              <a:ext cx="2813362" cy="107915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ángulo 10"/>
            <p:cNvSpPr/>
            <p:nvPr/>
          </p:nvSpPr>
          <p:spPr>
            <a:xfrm>
              <a:off x="2577979" y="353411"/>
              <a:ext cx="2708002" cy="9737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b="1" kern="1200" dirty="0">
                  <a:solidFill>
                    <a:srgbClr val="FFC000"/>
                  </a:solidFill>
                </a:rPr>
                <a:t>Menor crecimiento de la parte aérea. Tallos cortos y hojas pequeñas.</a:t>
              </a:r>
            </a:p>
            <a:p>
              <a:pPr lvl="0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kern="1200" dirty="0"/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6092381" y="2819486"/>
            <a:ext cx="5103153" cy="885010"/>
            <a:chOff x="5729052" y="1630997"/>
            <a:chExt cx="2166416" cy="750640"/>
          </a:xfrm>
        </p:grpSpPr>
        <p:sp>
          <p:nvSpPr>
            <p:cNvPr id="13" name="Rectángulo redondeado 12"/>
            <p:cNvSpPr/>
            <p:nvPr/>
          </p:nvSpPr>
          <p:spPr>
            <a:xfrm>
              <a:off x="5729052" y="1630997"/>
              <a:ext cx="2166416" cy="75064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ángulo 13"/>
            <p:cNvSpPr/>
            <p:nvPr/>
          </p:nvSpPr>
          <p:spPr>
            <a:xfrm>
              <a:off x="5765695" y="1667640"/>
              <a:ext cx="2093130" cy="6773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b="1" kern="1200" dirty="0">
                  <a:solidFill>
                    <a:srgbClr val="FFC000"/>
                  </a:solidFill>
                </a:rPr>
                <a:t>Raíces cortas y muy ramificadas.</a:t>
              </a:r>
            </a:p>
            <a:p>
              <a:pPr lvl="0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kern="1200" dirty="0"/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6092380" y="5597245"/>
            <a:ext cx="5103153" cy="885617"/>
            <a:chOff x="0" y="1679119"/>
            <a:chExt cx="2005671" cy="822825"/>
          </a:xfrm>
        </p:grpSpPr>
        <p:sp>
          <p:nvSpPr>
            <p:cNvPr id="16" name="Rectángulo redondeado 15"/>
            <p:cNvSpPr/>
            <p:nvPr/>
          </p:nvSpPr>
          <p:spPr>
            <a:xfrm>
              <a:off x="0" y="1679119"/>
              <a:ext cx="2005671" cy="82282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ángulo 16"/>
            <p:cNvSpPr/>
            <p:nvPr/>
          </p:nvSpPr>
          <p:spPr>
            <a:xfrm>
              <a:off x="40167" y="1719286"/>
              <a:ext cx="1925337" cy="7424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b="1" kern="1200" dirty="0">
                  <a:solidFill>
                    <a:srgbClr val="FFC000"/>
                  </a:solidFill>
                </a:rPr>
                <a:t>Pigmentación excesiva de las hojas. </a:t>
              </a:r>
            </a:p>
            <a:p>
              <a:pPr lvl="0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kern="1200" dirty="0"/>
            </a:p>
          </p:txBody>
        </p:sp>
      </p:grpSp>
      <p:grpSp>
        <p:nvGrpSpPr>
          <p:cNvPr id="18" name="Grupo 17"/>
          <p:cNvGrpSpPr/>
          <p:nvPr/>
        </p:nvGrpSpPr>
        <p:grpSpPr>
          <a:xfrm>
            <a:off x="6092380" y="3765784"/>
            <a:ext cx="5103153" cy="864834"/>
            <a:chOff x="20444" y="3731930"/>
            <a:chExt cx="2504856" cy="574759"/>
          </a:xfrm>
        </p:grpSpPr>
        <p:sp>
          <p:nvSpPr>
            <p:cNvPr id="19" name="Rectángulo redondeado 18"/>
            <p:cNvSpPr/>
            <p:nvPr/>
          </p:nvSpPr>
          <p:spPr>
            <a:xfrm>
              <a:off x="20444" y="3731930"/>
              <a:ext cx="2504856" cy="57475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ángulo 19"/>
            <p:cNvSpPr/>
            <p:nvPr/>
          </p:nvSpPr>
          <p:spPr>
            <a:xfrm>
              <a:off x="48501" y="3814524"/>
              <a:ext cx="2448742" cy="4602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b="1" kern="1200" dirty="0">
                  <a:solidFill>
                    <a:srgbClr val="FFC000"/>
                  </a:solidFill>
                </a:rPr>
                <a:t>Senescencia temprana de las hojas. </a:t>
              </a:r>
            </a:p>
            <a:p>
              <a:pPr lvl="0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kern="1200" dirty="0"/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6092380" y="4715354"/>
            <a:ext cx="5103153" cy="829665"/>
            <a:chOff x="5419031" y="3548699"/>
            <a:chExt cx="2389171" cy="604338"/>
          </a:xfrm>
        </p:grpSpPr>
        <p:sp>
          <p:nvSpPr>
            <p:cNvPr id="22" name="Rectángulo redondeado 21"/>
            <p:cNvSpPr/>
            <p:nvPr/>
          </p:nvSpPr>
          <p:spPr>
            <a:xfrm>
              <a:off x="5419031" y="3548699"/>
              <a:ext cx="2389171" cy="604338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ectángulo 22"/>
            <p:cNvSpPr/>
            <p:nvPr/>
          </p:nvSpPr>
          <p:spPr>
            <a:xfrm>
              <a:off x="5448532" y="3578200"/>
              <a:ext cx="2330169" cy="5453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b="1" kern="1200" dirty="0">
                  <a:solidFill>
                    <a:srgbClr val="FFC000"/>
                  </a:solidFill>
                </a:rPr>
                <a:t>Floración tardía.</a:t>
              </a:r>
            </a:p>
            <a:p>
              <a:pPr lvl="0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58430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C000"/>
                </a:solidFill>
              </a:rPr>
              <a:t>BIBLIOGRAFÍA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Moreno RA. 2007. Elementos nutritivos. Asimilación, funciones, toxicidad e indisponibilidad en los suelos. Colección Ecología y Medioambiente. Libros en Red. 14-17 pp. </a:t>
            </a:r>
          </a:p>
          <a:p>
            <a:r>
              <a:rPr lang="es-ES" dirty="0" err="1">
                <a:solidFill>
                  <a:schemeClr val="tx1"/>
                </a:solidFill>
              </a:rPr>
              <a:t>Plaxton</a:t>
            </a:r>
            <a:r>
              <a:rPr lang="es-ES" dirty="0">
                <a:solidFill>
                  <a:schemeClr val="tx1"/>
                </a:solidFill>
              </a:rPr>
              <a:t> WC and </a:t>
            </a:r>
            <a:r>
              <a:rPr lang="es-ES" dirty="0" err="1">
                <a:solidFill>
                  <a:schemeClr val="tx1"/>
                </a:solidFill>
              </a:rPr>
              <a:t>Hue</a:t>
            </a:r>
            <a:r>
              <a:rPr lang="es-ES" dirty="0">
                <a:solidFill>
                  <a:schemeClr val="tx1"/>
                </a:solidFill>
              </a:rPr>
              <a:t>  TT. 2011. </a:t>
            </a:r>
            <a:r>
              <a:rPr lang="es-ES" dirty="0" err="1">
                <a:solidFill>
                  <a:schemeClr val="tx1"/>
                </a:solidFill>
              </a:rPr>
              <a:t>Metabolic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adaptations</a:t>
            </a:r>
            <a:r>
              <a:rPr lang="es-ES" dirty="0">
                <a:solidFill>
                  <a:schemeClr val="tx1"/>
                </a:solidFill>
              </a:rPr>
              <a:t> of </a:t>
            </a:r>
            <a:r>
              <a:rPr lang="es-ES" dirty="0" err="1">
                <a:solidFill>
                  <a:schemeClr val="tx1"/>
                </a:solidFill>
              </a:rPr>
              <a:t>phosphate-starved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plants</a:t>
            </a:r>
            <a:r>
              <a:rPr lang="es-ES" dirty="0">
                <a:solidFill>
                  <a:schemeClr val="tx1"/>
                </a:solidFill>
              </a:rPr>
              <a:t>. </a:t>
            </a:r>
            <a:r>
              <a:rPr lang="es-ES" dirty="0" err="1">
                <a:solidFill>
                  <a:schemeClr val="tx1"/>
                </a:solidFill>
              </a:rPr>
              <a:t>Plant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Physiology</a:t>
            </a:r>
            <a:r>
              <a:rPr lang="es-ES" dirty="0">
                <a:solidFill>
                  <a:schemeClr val="tx1"/>
                </a:solidFill>
              </a:rPr>
              <a:t>. 156:_1006-1015 pp.</a:t>
            </a:r>
          </a:p>
          <a:p>
            <a:r>
              <a:rPr lang="es-ES" dirty="0" err="1">
                <a:solidFill>
                  <a:schemeClr val="tx1"/>
                </a:solidFill>
              </a:rPr>
              <a:t>Shen</a:t>
            </a:r>
            <a:r>
              <a:rPr lang="es-ES" dirty="0">
                <a:solidFill>
                  <a:schemeClr val="tx1"/>
                </a:solidFill>
              </a:rPr>
              <a:t> J, Yuan L, Zhang J, Li H, </a:t>
            </a:r>
            <a:r>
              <a:rPr lang="es-ES" dirty="0" err="1">
                <a:solidFill>
                  <a:schemeClr val="tx1"/>
                </a:solidFill>
              </a:rPr>
              <a:t>Bai</a:t>
            </a:r>
            <a:r>
              <a:rPr lang="es-ES" dirty="0">
                <a:solidFill>
                  <a:schemeClr val="tx1"/>
                </a:solidFill>
              </a:rPr>
              <a:t> Z, </a:t>
            </a:r>
            <a:r>
              <a:rPr lang="es-ES" dirty="0" err="1">
                <a:solidFill>
                  <a:schemeClr val="tx1"/>
                </a:solidFill>
              </a:rPr>
              <a:t>Chen</a:t>
            </a:r>
            <a:r>
              <a:rPr lang="es-ES" dirty="0">
                <a:solidFill>
                  <a:schemeClr val="tx1"/>
                </a:solidFill>
              </a:rPr>
              <a:t> X, Zhang W and Zhang F. 2011. </a:t>
            </a:r>
            <a:r>
              <a:rPr lang="es-ES" dirty="0" err="1">
                <a:solidFill>
                  <a:schemeClr val="tx1"/>
                </a:solidFill>
              </a:rPr>
              <a:t>Phosphorus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dynamics</a:t>
            </a:r>
            <a:r>
              <a:rPr lang="es-ES" dirty="0">
                <a:solidFill>
                  <a:schemeClr val="tx1"/>
                </a:solidFill>
              </a:rPr>
              <a:t>: </a:t>
            </a:r>
            <a:r>
              <a:rPr lang="es-ES" dirty="0" err="1">
                <a:solidFill>
                  <a:schemeClr val="tx1"/>
                </a:solidFill>
              </a:rPr>
              <a:t>from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soil</a:t>
            </a:r>
            <a:r>
              <a:rPr lang="es-ES" dirty="0">
                <a:solidFill>
                  <a:schemeClr val="tx1"/>
                </a:solidFill>
              </a:rPr>
              <a:t> to </a:t>
            </a:r>
            <a:r>
              <a:rPr lang="es-ES" dirty="0" err="1">
                <a:solidFill>
                  <a:schemeClr val="tx1"/>
                </a:solidFill>
              </a:rPr>
              <a:t>plants</a:t>
            </a:r>
            <a:r>
              <a:rPr lang="es-ES" dirty="0">
                <a:solidFill>
                  <a:schemeClr val="tx1"/>
                </a:solidFill>
              </a:rPr>
              <a:t>. </a:t>
            </a:r>
            <a:r>
              <a:rPr lang="en-US" dirty="0">
                <a:solidFill>
                  <a:schemeClr val="tx1"/>
                </a:solidFill>
              </a:rPr>
              <a:t>Plant Physiology. 156:997–1005.</a:t>
            </a:r>
            <a:endParaRPr lang="es-ES" dirty="0">
              <a:solidFill>
                <a:schemeClr val="tx1"/>
              </a:solidFill>
            </a:endParaRPr>
          </a:p>
          <a:p>
            <a:r>
              <a:rPr lang="es-ES" dirty="0" err="1">
                <a:solidFill>
                  <a:schemeClr val="tx1"/>
                </a:solidFill>
              </a:rPr>
              <a:t>Vance</a:t>
            </a:r>
            <a:r>
              <a:rPr lang="es-ES" dirty="0">
                <a:solidFill>
                  <a:schemeClr val="tx1"/>
                </a:solidFill>
              </a:rPr>
              <a:t> CP, </a:t>
            </a:r>
            <a:r>
              <a:rPr lang="es-ES" dirty="0" err="1">
                <a:solidFill>
                  <a:schemeClr val="tx1"/>
                </a:solidFill>
              </a:rPr>
              <a:t>Uhde</a:t>
            </a:r>
            <a:r>
              <a:rPr lang="es-ES" dirty="0">
                <a:solidFill>
                  <a:schemeClr val="tx1"/>
                </a:solidFill>
              </a:rPr>
              <a:t>-Stone C and Allan DL. 2003. </a:t>
            </a:r>
            <a:r>
              <a:rPr lang="es-ES" dirty="0" err="1">
                <a:solidFill>
                  <a:schemeClr val="tx1"/>
                </a:solidFill>
              </a:rPr>
              <a:t>Phosphorus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acqisition</a:t>
            </a:r>
            <a:r>
              <a:rPr lang="es-ES" dirty="0">
                <a:solidFill>
                  <a:schemeClr val="tx1"/>
                </a:solidFill>
              </a:rPr>
              <a:t> and use: </a:t>
            </a:r>
            <a:r>
              <a:rPr lang="es-ES" dirty="0" err="1">
                <a:solidFill>
                  <a:schemeClr val="tx1"/>
                </a:solidFill>
              </a:rPr>
              <a:t>critical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adaptations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by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plants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for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securing</a:t>
            </a:r>
            <a:r>
              <a:rPr lang="es-ES" dirty="0">
                <a:solidFill>
                  <a:schemeClr val="tx1"/>
                </a:solidFill>
              </a:rPr>
              <a:t> a </a:t>
            </a:r>
            <a:r>
              <a:rPr lang="es-ES" dirty="0" err="1">
                <a:solidFill>
                  <a:schemeClr val="tx1"/>
                </a:solidFill>
              </a:rPr>
              <a:t>nonrenewable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>
                <a:solidFill>
                  <a:schemeClr val="tx1"/>
                </a:solidFill>
              </a:rPr>
              <a:t>resource</a:t>
            </a:r>
            <a:r>
              <a:rPr lang="es-ES" dirty="0">
                <a:solidFill>
                  <a:schemeClr val="tx1"/>
                </a:solidFill>
              </a:rPr>
              <a:t>. </a:t>
            </a:r>
            <a:r>
              <a:rPr lang="en-US" dirty="0">
                <a:solidFill>
                  <a:schemeClr val="tx1"/>
                </a:solidFill>
              </a:rPr>
              <a:t>New </a:t>
            </a:r>
            <a:r>
              <a:rPr lang="en-US" dirty="0" err="1">
                <a:solidFill>
                  <a:schemeClr val="tx1"/>
                </a:solidFill>
              </a:rPr>
              <a:t>Phytologist</a:t>
            </a:r>
            <a:r>
              <a:rPr lang="en-US" dirty="0">
                <a:solidFill>
                  <a:schemeClr val="tx1"/>
                </a:solidFill>
              </a:rPr>
              <a:t>. 157: 423–447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37531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65359"/>
      </a:accent1>
      <a:accent2>
        <a:srgbClr val="ED8428"/>
      </a:accent2>
      <a:accent3>
        <a:srgbClr val="E6C46D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1048</TotalTime>
  <Words>969</Words>
  <Application>Microsoft Office PowerPoint</Application>
  <PresentationFormat>Panorámica</PresentationFormat>
  <Paragraphs>68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Bahnschrift Condensed</vt:lpstr>
      <vt:lpstr>Gill Sans MT</vt:lpstr>
      <vt:lpstr>Wingdings 2</vt:lpstr>
      <vt:lpstr>Dividendo</vt:lpstr>
      <vt:lpstr>deficiencia de Fósforo en las plantas.  Alteraciones fisiológicas</vt:lpstr>
      <vt:lpstr>deficiencia de Fósforo en las plantas.</vt:lpstr>
      <vt:lpstr>El fósforo en las plantas</vt:lpstr>
      <vt:lpstr>El fósforo en las plantas</vt:lpstr>
      <vt:lpstr>Presentación de PowerPoint</vt:lpstr>
      <vt:lpstr>Absorción del fósforo en las plantas</vt:lpstr>
      <vt:lpstr>Deficiencia de fósforo</vt:lpstr>
      <vt:lpstr>Alteraciones en el crecimiento </vt:lpstr>
      <vt:lpstr>Crecimiento radical</vt:lpstr>
      <vt:lpstr>Pigmentación</vt:lpstr>
      <vt:lpstr>pigmentación</vt:lpstr>
      <vt:lpstr>Floración y senescencia foliar</vt:lpstr>
      <vt:lpstr>Alteraciones fisiológicas causadas por la deficiencia de fósforo en las plantas</vt:lpstr>
      <vt:lpstr>BIBLIOGRAFÍA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deficiencia de Fósforo en las plantas.</dc:title>
  <dc:creator>Maria Sanchez Correa</dc:creator>
  <cp:lastModifiedBy>Gabriela A. López G.</cp:lastModifiedBy>
  <cp:revision>53</cp:revision>
  <dcterms:created xsi:type="dcterms:W3CDTF">2019-09-01T19:30:35Z</dcterms:created>
  <dcterms:modified xsi:type="dcterms:W3CDTF">2020-03-02T18:55:31Z</dcterms:modified>
</cp:coreProperties>
</file>